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9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3" autoAdjust="0"/>
    <p:restoredTop sz="94486" autoAdjust="0"/>
  </p:normalViewPr>
  <p:slideViewPr>
    <p:cSldViewPr snapToGrid="0" showGuides="1">
      <p:cViewPr varScale="1">
        <p:scale>
          <a:sx n="84" d="100"/>
          <a:sy n="84" d="100"/>
        </p:scale>
        <p:origin x="-258" y="-7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3211-66F3-4E52-BE2E-D8A9E8DA1D0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pPr/>
              <a:t>2022/4/2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02 </a:t>
            </a:r>
            <a:r>
              <a:rPr lang="zh-CN" altLang="en-US" dirty="0" smtClean="0"/>
              <a:t>杂项之图片隐写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黄</a:t>
            </a:r>
            <a:r>
              <a:rPr lang="zh-CN" altLang="en-US" dirty="0" smtClean="0"/>
              <a:t>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036590"/>
            <a:ext cx="5666072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err="1" smtClean="0">
                <a:solidFill>
                  <a:schemeClr val="accent1"/>
                </a:solidFill>
                <a:latin typeface="Calibri" pitchFamily="34" charset="0"/>
              </a:rPr>
              <a:t>Png</a:t>
            </a:r>
            <a:r>
              <a:rPr lang="en-US" altLang="zh-CN" sz="3600" b="1" dirty="0" smtClean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zh-CN" altLang="en-US" sz="3600" b="1" dirty="0" smtClean="0">
                <a:solidFill>
                  <a:schemeClr val="accent1"/>
                </a:solidFill>
                <a:latin typeface="Calibri" pitchFamily="34" charset="0"/>
              </a:rPr>
              <a:t>数据块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2331" y="134753"/>
            <a:ext cx="4718734" cy="658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3600" dirty="0" smtClean="0">
                <a:solidFill>
                  <a:schemeClr val="accent1"/>
                </a:solidFill>
                <a:latin typeface="Calibri" pitchFamily="34" charset="0"/>
              </a:rPr>
              <a:t>检查</a:t>
            </a:r>
            <a:r>
              <a:rPr lang="en-US" altLang="zh-CN" sz="3600" dirty="0" smtClean="0">
                <a:solidFill>
                  <a:schemeClr val="accent1"/>
                </a:solidFill>
                <a:latin typeface="Calibri" pitchFamily="34" charset="0"/>
              </a:rPr>
              <a:t>PNG</a:t>
            </a:r>
            <a:r>
              <a:rPr lang="zh-CN" altLang="en-US" sz="3600" dirty="0" smtClean="0">
                <a:solidFill>
                  <a:schemeClr val="accent1"/>
                </a:solidFill>
                <a:latin typeface="Calibri" pitchFamily="34" charset="0"/>
              </a:rPr>
              <a:t>与</a:t>
            </a:r>
            <a:r>
              <a:rPr lang="en-US" altLang="zh-CN" sz="3600" dirty="0" err="1" smtClean="0">
                <a:solidFill>
                  <a:schemeClr val="accent1"/>
                </a:solidFill>
                <a:latin typeface="Calibri" pitchFamily="34" charset="0"/>
              </a:rPr>
              <a:t>pngcheck</a:t>
            </a:r>
            <a:endParaRPr lang="zh-CN" altLang="en-US" sz="3600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7247" y="1883624"/>
            <a:ext cx="67341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52130" y="0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err="1" smtClean="0">
                <a:solidFill>
                  <a:schemeClr val="accent1"/>
                </a:solidFill>
                <a:latin typeface="Calibri" pitchFamily="34" charset="0"/>
              </a:rPr>
              <a:t>pngcheck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8986" y="818707"/>
            <a:ext cx="6525620" cy="603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67069" y="170121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err="1" smtClean="0">
                <a:solidFill>
                  <a:schemeClr val="accent1"/>
                </a:solidFill>
                <a:latin typeface="Calibri" pitchFamily="34" charset="0"/>
              </a:rPr>
              <a:t>pngcheck</a:t>
            </a:r>
            <a:endParaRPr lang="zh-CN" altLang="en-US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2577" y="13521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IDAT = "789C5D91011280400802BF04FFFF5C75294B5537738A21A27D1E49CFD17DB3937A92E7E603880A6D485100901FB0410153350DE83112EA2D51C54CE2E585B15A2FC78E8872F51C6FC1881882F93D372DEF78E665B0C36C529622A0A45588138833A170A2071DDCD18219DB8C0D465D8B6989719645ED9C11C36AE3ABDAEFCFC0ACF023E77C17C7897667"</a:t>
            </a:r>
          </a:p>
          <a:p>
            <a:r>
              <a:rPr lang="en-US" altLang="zh-CN" dirty="0" err="1" smtClean="0"/>
              <a:t>intIDAT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(IDAT,16)</a:t>
            </a:r>
          </a:p>
          <a:p>
            <a:r>
              <a:rPr lang="en-US" altLang="zh-CN" dirty="0" smtClean="0"/>
              <a:t>print (bin(</a:t>
            </a:r>
            <a:r>
              <a:rPr lang="en-US" altLang="zh-CN" dirty="0" err="1" smtClean="0"/>
              <a:t>intIDAT</a:t>
            </a:r>
            <a:r>
              <a:rPr lang="en-US" altLang="zh-CN" dirty="0" smtClean="0"/>
              <a:t>)[2,])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err="1" smtClean="0">
                <a:solidFill>
                  <a:schemeClr val="accent1"/>
                </a:solidFill>
                <a:latin typeface="Calibri" pitchFamily="34" charset="0"/>
              </a:rPr>
              <a:t>Exif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423" y="1110344"/>
            <a:ext cx="35909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https://gimg2.baidu.com/image_search/src=http%3A%2F%2Fbbs.qn.img-space.com%2Fg2%2FM00%2F00%2F5A%2FCg-4klR2kHmIDHipAAGuaUleoXUAAAjcAOgTXkAAa6B349.jpg%3FimageView2%2F2%2Fw%2F1800%2Fq%2F90%2Fignore-error%2F1%2F&amp;refer=http%3A%2F%2Fbbs.qn.img-space.com&amp;app=2002&amp;size=f9999,10000&amp;q=a80&amp;n=0&amp;g=0n&amp;fmt=jpeg?sec=1634130236&amp;t=2469a0e6a110ae34444e7f52c1b54c3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4005" y="1230086"/>
            <a:ext cx="5715000" cy="413623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Calibri" pitchFamily="34" charset="0"/>
              </a:rPr>
              <a:t>Gif </a:t>
            </a:r>
            <a:r>
              <a:rPr lang="zh-CN" altLang="en-US" sz="3600" b="1" dirty="0" smtClean="0">
                <a:solidFill>
                  <a:schemeClr val="accent1"/>
                </a:solidFill>
                <a:latin typeface="Calibri" pitchFamily="34" charset="0"/>
              </a:rPr>
              <a:t>帧 分解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0326" y="2168299"/>
            <a:ext cx="22669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7934" y="2264228"/>
            <a:ext cx="3038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3600" dirty="0" smtClean="0">
                <a:solidFill>
                  <a:schemeClr val="accent1"/>
                </a:solidFill>
                <a:latin typeface="Calibri" pitchFamily="34" charset="0"/>
              </a:rPr>
              <a:t>图片（</a:t>
            </a:r>
            <a:r>
              <a:rPr lang="en-US" altLang="zh-CN" sz="3600" dirty="0" smtClean="0">
                <a:solidFill>
                  <a:schemeClr val="accent1"/>
                </a:solidFill>
                <a:latin typeface="Calibri" pitchFamily="34" charset="0"/>
              </a:rPr>
              <a:t>PNG</a:t>
            </a:r>
            <a:r>
              <a:rPr lang="zh-CN" altLang="en-US" sz="3600" dirty="0" smtClean="0">
                <a:solidFill>
                  <a:schemeClr val="accent1"/>
                </a:solidFill>
                <a:latin typeface="Calibri" pitchFamily="34" charset="0"/>
              </a:rPr>
              <a:t>）的</a:t>
            </a:r>
            <a:r>
              <a:rPr lang="zh-CN" altLang="en-US" sz="3600" dirty="0" smtClean="0">
                <a:solidFill>
                  <a:schemeClr val="accent1"/>
                </a:solidFill>
                <a:latin typeface="Calibri" pitchFamily="34" charset="0"/>
              </a:rPr>
              <a:t>参数（宽、高）</a:t>
            </a:r>
            <a:endParaRPr lang="zh-CN" altLang="en-US" sz="3600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867" y="2339068"/>
            <a:ext cx="65341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659" y="1324656"/>
            <a:ext cx="3262313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4798" y="4147457"/>
            <a:ext cx="32146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下箭头 8"/>
          <p:cNvSpPr/>
          <p:nvPr/>
        </p:nvSpPr>
        <p:spPr>
          <a:xfrm>
            <a:off x="2471057" y="2852057"/>
            <a:ext cx="337457" cy="84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图片的倒序存储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Calibri" pitchFamily="34" charset="0"/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1961" y="1333364"/>
            <a:ext cx="62484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623392" y="3332989"/>
            <a:ext cx="4238261" cy="1636779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file.read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()[::-1]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文件追加</a:t>
            </a:r>
            <a:r>
              <a:rPr lang="en-US" altLang="zh-CN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……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339" y="2220454"/>
            <a:ext cx="686752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一些工具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1074" y="2707058"/>
            <a:ext cx="69151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占位符 2"/>
          <p:cNvSpPr txBox="1">
            <a:spLocks/>
          </p:cNvSpPr>
          <p:nvPr/>
        </p:nvSpPr>
        <p:spPr>
          <a:xfrm>
            <a:off x="623392" y="3332989"/>
            <a:ext cx="4238261" cy="1636779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formost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 err="1" smtClean="0"/>
              <a:t>binwalk</a:t>
            </a:r>
            <a:endParaRPr lang="en-US" altLang="zh-CN" sz="28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图片与数据结构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各种隐写方式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文件 的格式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隐写工具的使用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05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编程实现与综合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编程实现图片的自定义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 PIL </a:t>
            </a:r>
            <a:r>
              <a:rPr lang="zh-CN" altLang="en-US" sz="2800" dirty="0" smtClean="0"/>
              <a:t>模块</a:t>
            </a:r>
            <a:endParaRPr lang="en-US" altLang="zh-CN" sz="28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简便的实现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（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通道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图片由数据通道构成。如</a:t>
            </a:r>
            <a:r>
              <a:rPr lang="en-US" altLang="zh-CN" sz="2800" dirty="0" smtClean="0"/>
              <a:t>RGB</a:t>
            </a:r>
            <a:r>
              <a:rPr lang="zh-CN" altLang="en-US" sz="2800" dirty="0" smtClean="0"/>
              <a:t>三个数据通道，又如灰度图像，则只有一个通道。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getbands</a:t>
            </a:r>
            <a:r>
              <a:rPr lang="en-US" altLang="zh-CN" sz="2800" dirty="0" smtClean="0"/>
              <a:t>()</a:t>
            </a:r>
            <a:r>
              <a:rPr lang="zh-CN" altLang="en-US" sz="2800" dirty="0" smtClean="0"/>
              <a:t>是</a:t>
            </a:r>
            <a:r>
              <a:rPr lang="en-US" altLang="zh-CN" sz="2800" dirty="0" smtClean="0"/>
              <a:t>Image</a:t>
            </a:r>
            <a:r>
              <a:rPr lang="zh-CN" altLang="en-US" sz="2800" dirty="0" smtClean="0"/>
              <a:t>模块的方法，</a:t>
            </a:r>
            <a:endParaRPr lang="en-US" altLang="zh-CN" sz="28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返回一个字符串元组（</a:t>
            </a:r>
            <a:r>
              <a:rPr lang="en-US" altLang="zh-CN" sz="2800" dirty="0" err="1" smtClean="0"/>
              <a:t>tuple</a:t>
            </a:r>
            <a:r>
              <a:rPr lang="zh-CN" altLang="en-US" sz="2800" dirty="0" smtClean="0"/>
              <a:t>）。包括每一个通道的名称，如</a:t>
            </a:r>
            <a:r>
              <a:rPr lang="en-US" altLang="zh-CN" sz="2800" dirty="0" smtClean="0"/>
              <a:t>(‘R’,’G’,’B’)</a:t>
            </a:r>
            <a:endParaRPr lang="zh-CN" altLang="en-US" sz="28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方法</a:t>
            </a:r>
            <a:r>
              <a:rPr lang="en-US" altLang="zh-CN" sz="2800" dirty="0" err="1" smtClean="0"/>
              <a:t>getbands</a:t>
            </a:r>
            <a:r>
              <a:rPr lang="en-US" altLang="zh-CN" sz="2800" dirty="0" smtClean="0"/>
              <a:t>()</a:t>
            </a:r>
            <a:r>
              <a:rPr lang="zh-CN" altLang="en-US" sz="2800" dirty="0" smtClean="0"/>
              <a:t>的使用如下：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/>
              <a:t>from PIL import Image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im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Image.open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abc.png</a:t>
            </a:r>
            <a:r>
              <a:rPr lang="en-US" altLang="zh-CN" dirty="0" smtClean="0"/>
              <a:t>")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/>
              <a:t>print(</a:t>
            </a:r>
            <a:r>
              <a:rPr lang="en-US" altLang="zh-CN" dirty="0" err="1" smtClean="0"/>
              <a:t>im.getbands</a:t>
            </a:r>
            <a:r>
              <a:rPr lang="en-US" altLang="zh-CN" dirty="0" smtClean="0"/>
              <a:t>())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/>
              <a:t>将输出：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/>
              <a:t>('R', 'G', 'B')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（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）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模式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389476" y="1291540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模式定义了图像的类型和像素的位宽。有：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位像素，表示黑和白，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L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位像素，表示黑和白。有灰度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RGB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3x8</a:t>
            </a:r>
            <a:r>
              <a:rPr lang="zh-CN" altLang="en-US" sz="2400" dirty="0" smtClean="0"/>
              <a:t>位像素，为真彩色。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RGBA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4x8</a:t>
            </a:r>
            <a:r>
              <a:rPr lang="zh-CN" altLang="en-US" sz="2400" dirty="0" smtClean="0"/>
              <a:t>位像素，有透明通道的真彩色。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CMYK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4x8</a:t>
            </a:r>
            <a:r>
              <a:rPr lang="zh-CN" altLang="en-US" sz="2400" dirty="0" smtClean="0"/>
              <a:t>位像素，颜色分离。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 smtClean="0"/>
              <a:t>YCbCr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3x8</a:t>
            </a:r>
            <a:r>
              <a:rPr lang="zh-CN" altLang="en-US" sz="2400" dirty="0" smtClean="0"/>
              <a:t>位像素，彩色视频格式。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from PIL import Image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 smtClean="0"/>
              <a:t>im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Image.open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abc.png</a:t>
            </a:r>
            <a:r>
              <a:rPr lang="en-US" altLang="zh-CN" sz="2400" dirty="0" smtClean="0"/>
              <a:t>")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print(</a:t>
            </a:r>
            <a:r>
              <a:rPr lang="en-US" altLang="zh-CN" sz="2400" dirty="0" err="1" smtClean="0"/>
              <a:t>im.mode</a:t>
            </a:r>
            <a:r>
              <a:rPr lang="en-US" altLang="zh-CN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/>
              <a:t>输出：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/>
              <a:t>'RGB'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 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(3) 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图像尺寸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size</a:t>
            </a:r>
            <a:r>
              <a:rPr lang="zh-CN" altLang="en-US" sz="2800" dirty="0" smtClean="0"/>
              <a:t>属性可以获取图片的尺寸。这是一个二元组，包含水平和垂直方向上的像素数。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from PIL import Image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im</a:t>
            </a:r>
            <a:r>
              <a:rPr lang="en-US" altLang="zh-CN" sz="2800" dirty="0" smtClean="0"/>
              <a:t> = </a:t>
            </a:r>
            <a:r>
              <a:rPr lang="en-US" altLang="zh-CN" sz="2800" dirty="0" err="1" smtClean="0"/>
              <a:t>Image.open</a:t>
            </a:r>
            <a:r>
              <a:rPr lang="en-US" altLang="zh-CN" sz="2800" dirty="0" smtClean="0"/>
              <a:t>("</a:t>
            </a:r>
            <a:r>
              <a:rPr lang="en-US" altLang="zh-CN" sz="2800" dirty="0" err="1" smtClean="0"/>
              <a:t>xiao.png</a:t>
            </a:r>
            <a:r>
              <a:rPr lang="en-US" altLang="zh-CN" sz="2800" dirty="0" smtClean="0"/>
              <a:t>")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print(</a:t>
            </a:r>
            <a:r>
              <a:rPr lang="en-US" altLang="zh-CN" sz="2800" dirty="0" err="1" smtClean="0"/>
              <a:t>im.size</a:t>
            </a:r>
            <a:r>
              <a:rPr lang="en-US" altLang="zh-CN" sz="28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输出</a:t>
            </a:r>
            <a:r>
              <a:rPr lang="en-US" altLang="zh-CN" sz="2800" dirty="0" smtClean="0"/>
              <a:t>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(670, 502)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 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(4) 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图像格式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Format </a:t>
            </a:r>
            <a:r>
              <a:rPr lang="zh-CN" altLang="en-US" sz="2800" dirty="0" smtClean="0"/>
              <a:t>属性 表示图像的格式。有</a:t>
            </a:r>
            <a:r>
              <a:rPr lang="en-US" altLang="zh-CN" sz="2800" dirty="0" smtClean="0"/>
              <a:t>JPG ,PNG,BMP</a:t>
            </a:r>
            <a:r>
              <a:rPr lang="zh-CN" altLang="en-US" sz="2800" dirty="0" smtClean="0"/>
              <a:t>等。但如果是由</a:t>
            </a:r>
            <a:r>
              <a:rPr lang="en-US" altLang="zh-CN" sz="2800" dirty="0" smtClean="0"/>
              <a:t>PIL</a:t>
            </a:r>
            <a:r>
              <a:rPr lang="zh-CN" altLang="en-US" sz="2800" dirty="0" smtClean="0"/>
              <a:t>创建的图像，则其文件格式为</a:t>
            </a:r>
            <a:r>
              <a:rPr lang="en-US" altLang="zh-CN" sz="2800" dirty="0" smtClean="0"/>
              <a:t>None</a:t>
            </a:r>
            <a:r>
              <a:rPr lang="zh-CN" altLang="en-US" sz="2800" dirty="0" smtClean="0"/>
              <a:t>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from PIL import Image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im</a:t>
            </a:r>
            <a:r>
              <a:rPr lang="en-US" altLang="zh-CN" sz="2800" dirty="0" smtClean="0"/>
              <a:t>= </a:t>
            </a:r>
            <a:r>
              <a:rPr lang="en-US" altLang="zh-CN" sz="2800" dirty="0" err="1" smtClean="0"/>
              <a:t>Image.open</a:t>
            </a:r>
            <a:r>
              <a:rPr lang="en-US" altLang="zh-CN" sz="2800" dirty="0" smtClean="0"/>
              <a:t>(“</a:t>
            </a:r>
            <a:r>
              <a:rPr lang="en-US" altLang="zh-CN" sz="2800" dirty="0" err="1" smtClean="0"/>
              <a:t>abc</a:t>
            </a:r>
            <a:r>
              <a:rPr lang="en-US" altLang="zh-CN" sz="2800" dirty="0" smtClean="0"/>
              <a:t>")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print(</a:t>
            </a:r>
            <a:r>
              <a:rPr lang="en-US" altLang="zh-CN" sz="2800" dirty="0" err="1" smtClean="0"/>
              <a:t>im.format</a:t>
            </a:r>
            <a:r>
              <a:rPr lang="en-US" altLang="zh-CN" sz="28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输出：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'</a:t>
            </a:r>
            <a:r>
              <a:rPr lang="en-US" altLang="zh-CN" sz="2800" dirty="0" err="1" smtClean="0"/>
              <a:t>png</a:t>
            </a:r>
            <a:r>
              <a:rPr lang="en-US" altLang="zh-CN" sz="2800" dirty="0" smtClean="0"/>
              <a:t>'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8977" y="275167"/>
            <a:ext cx="11873023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  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(5)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image 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的方法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1133823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mode,size,color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创建</a:t>
            </a:r>
            <a:r>
              <a:rPr lang="zh-CN" altLang="en-US" sz="2800" noProof="0" dirty="0" smtClean="0"/>
              <a:t>图像，给定了模式、尺寸和背景色</a:t>
            </a:r>
            <a:endParaRPr lang="en-US" altLang="zh-CN" sz="2800" noProof="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im</a:t>
            </a:r>
            <a:r>
              <a:rPr lang="en-US" altLang="zh-CN" sz="2800" dirty="0" smtClean="0"/>
              <a:t>= </a:t>
            </a:r>
            <a:r>
              <a:rPr lang="en-US" altLang="zh-CN" sz="2800" dirty="0" err="1" smtClean="0"/>
              <a:t>Image.new</a:t>
            </a:r>
            <a:r>
              <a:rPr lang="en-US" altLang="zh-CN" sz="2800" dirty="0" smtClean="0"/>
              <a:t>("RGB", (800, 600), "#FF0000")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 smtClean="0"/>
              <a:t>Open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file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打开已知图像</a:t>
            </a:r>
            <a:endParaRPr lang="en-US" altLang="zh-CN" sz="28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im</a:t>
            </a:r>
            <a:r>
              <a:rPr lang="en-US" altLang="zh-CN" sz="2800" dirty="0" smtClean="0"/>
              <a:t> = </a:t>
            </a:r>
            <a:r>
              <a:rPr lang="en-US" altLang="zh-CN" sz="2800" dirty="0" err="1" smtClean="0"/>
              <a:t>Image.open</a:t>
            </a:r>
            <a:r>
              <a:rPr lang="en-US" altLang="zh-CN" sz="2800" dirty="0" smtClean="0"/>
              <a:t>("</a:t>
            </a:r>
            <a:r>
              <a:rPr lang="en-US" altLang="zh-CN" sz="2800" dirty="0" err="1" smtClean="0"/>
              <a:t>xiao.png</a:t>
            </a:r>
            <a:r>
              <a:rPr lang="en-US" altLang="zh-CN" sz="2800" dirty="0" smtClean="0"/>
              <a:t>“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show() </a:t>
            </a:r>
            <a:r>
              <a:rPr lang="zh-CN" altLang="en-US" sz="2800" dirty="0" smtClean="0"/>
              <a:t>方法</a:t>
            </a:r>
            <a:endParaRPr lang="en-US" altLang="zh-CN" sz="28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直接显示</a:t>
            </a:r>
            <a:endParaRPr lang="en-US" altLang="zh-CN" sz="28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8977" y="275167"/>
            <a:ext cx="11873023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  </a:t>
            </a:r>
            <a:r>
              <a:rPr lang="en-US" altLang="zh-CN" sz="3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(6)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image </a:t>
            </a:r>
            <a:r>
              <a:rPr lang="zh-CN" altLang="en-US" sz="3600" b="1" kern="100" dirty="0" smtClean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的方法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1133823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 smtClean="0"/>
              <a:t>Getpixel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定义：</a:t>
            </a:r>
            <a:r>
              <a:rPr lang="en-US" altLang="zh-CN" sz="2800" dirty="0" err="1" smtClean="0"/>
              <a:t>im.getpixel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xy</a:t>
            </a:r>
            <a:r>
              <a:rPr lang="en-US" altLang="zh-CN" sz="2800" dirty="0" smtClean="0"/>
              <a:t>) ⇒ value or </a:t>
            </a:r>
            <a:r>
              <a:rPr lang="en-US" altLang="zh-CN" sz="2800" dirty="0" err="1" smtClean="0"/>
              <a:t>tuple</a:t>
            </a:r>
            <a:endParaRPr lang="en-US" altLang="zh-CN" sz="28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返回给定位置的像素值。如果图像为多通道，则返回一个元组。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im1 = </a:t>
            </a:r>
            <a:r>
              <a:rPr lang="en-US" altLang="zh-CN" sz="2800" dirty="0" err="1" smtClean="0"/>
              <a:t>Image.open</a:t>
            </a:r>
            <a:r>
              <a:rPr lang="en-US" altLang="zh-CN" sz="2800" dirty="0" smtClean="0"/>
              <a:t>(“</a:t>
            </a:r>
            <a:r>
              <a:rPr lang="en-US" altLang="zh-CN" sz="2800" dirty="0" err="1" smtClean="0"/>
              <a:t>abc.jpg</a:t>
            </a:r>
            <a:r>
              <a:rPr lang="en-US" altLang="zh-CN" sz="2800" dirty="0" smtClean="0"/>
              <a:t>")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print(im1.getpixel((1,1)))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print(im1.getpixel((600,600)))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/>
              <a:t>输出：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(41, 183, 197)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/>
              <a:t>(236, 210, 153)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800" dirty="0" smtClean="0"/>
              <a:t>思考　　另外一个方法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putpixel</a:t>
            </a:r>
            <a:r>
              <a:rPr lang="en-US" altLang="zh-CN" sz="2800" dirty="0" smtClean="0">
                <a:solidFill>
                  <a:srgbClr val="FF0000"/>
                </a:solidFill>
              </a:rPr>
              <a:t> (width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height ,(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valR,valG,valB</a:t>
            </a:r>
            <a:r>
              <a:rPr lang="en-US" altLang="zh-CN" sz="2800" dirty="0" smtClean="0">
                <a:solidFill>
                  <a:srgbClr val="FF0000"/>
                </a:solidFill>
              </a:rPr>
              <a:t>))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PIL </a:t>
            </a:r>
            <a:r>
              <a:rPr lang="zh-CN" altLang="en-US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的利用基础  </a:t>
            </a:r>
            <a:r>
              <a:rPr lang="en-US" altLang="zh-CN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(</a:t>
            </a:r>
            <a:r>
              <a:rPr lang="zh-CN" altLang="en-US" sz="64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案例）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400108" y="1674311"/>
            <a:ext cx="7595576" cy="845606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 err="1" smtClean="0"/>
              <a:t>loli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0026" y="1743740"/>
            <a:ext cx="4791602" cy="475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54755" y="783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6600" b="1" kern="10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宋体"/>
                <a:cs typeface="Times New Roman"/>
              </a:rPr>
              <a:t>图片的数据</a:t>
            </a:r>
            <a:endParaRPr lang="zh-CN" alt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5809" y="2697516"/>
            <a:ext cx="103822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6400" b="1" dirty="0" smtClean="0">
                <a:solidFill>
                  <a:schemeClr val="accent1">
                    <a:lumMod val="75000"/>
                  </a:schemeClr>
                </a:solidFill>
              </a:rPr>
              <a:t>文件头与文件结束</a:t>
            </a:r>
            <a:endParaRPr lang="zh-CN" altLang="en-US" sz="6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30400" y="1859844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33"/>
                <a:gridCol w="39285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文件格式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文件结束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JPEG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FFD8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FFD9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 50 4E 47 0D 0A 1A 0A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47 49 46 38 39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37 61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</a:t>
                      </a:r>
                      <a:r>
                        <a:rPr lang="en-US" altLang="zh-CN" baseline="0" dirty="0" smtClean="0"/>
                        <a:t> 4D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图片数据的点阵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509" y="1961621"/>
            <a:ext cx="439102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903156" y="3386667"/>
            <a:ext cx="3776133" cy="1006122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，</a:t>
            </a:r>
            <a:r>
              <a:rPr lang="en-US" altLang="zh-CN" sz="4400" noProof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</a:t>
            </a:r>
            <a:r>
              <a:rPr lang="zh-CN" altLang="en-US" sz="4400" noProof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，</a:t>
            </a:r>
            <a:r>
              <a:rPr lang="en-US" altLang="zh-CN" sz="4400" noProof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0" lang="en-US" altLang="zh-CN" sz="4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分别以二进制形式存储</a:t>
            </a:r>
            <a:endParaRPr lang="en-US" altLang="zh-CN" sz="20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R=11001100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G=10101000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B=00110000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609600" y="557389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最低有效位</a:t>
            </a:r>
            <a:endParaRPr kumimoji="0" lang="zh-CN" altLang="en-US" sz="6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4489" y="2504900"/>
            <a:ext cx="5115213" cy="274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 advTm="3711">
        <p14:pan/>
      </p:transition>
    </mc:Choice>
    <mc:Fallback>
      <p:transition spd="slow" advTm="37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6400" b="1" kern="100" dirty="0" smtClean="0">
                <a:solidFill>
                  <a:schemeClr val="accent1"/>
                </a:solidFill>
                <a:latin typeface="Calibri"/>
                <a:ea typeface="宋体"/>
                <a:cs typeface="Times New Roman"/>
              </a:rPr>
              <a:t>LSB</a:t>
            </a:r>
            <a:endParaRPr lang="zh-CN" altLang="en-US" sz="6400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571" y="1063390"/>
            <a:ext cx="25908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6070" y="1032773"/>
            <a:ext cx="25431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8818" y="1004887"/>
            <a:ext cx="26098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5314" y="3742267"/>
            <a:ext cx="4005943" cy="3115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Calibri" pitchFamily="34" charset="0"/>
              </a:rPr>
              <a:t>LSB</a:t>
            </a:r>
            <a:r>
              <a:rPr lang="zh-CN" altLang="en-US" sz="3600" b="1" dirty="0" smtClean="0">
                <a:solidFill>
                  <a:schemeClr val="accent1"/>
                </a:solidFill>
                <a:latin typeface="Calibri" pitchFamily="34" charset="0"/>
              </a:rPr>
              <a:t>中的其他形式的信息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328" y="2277835"/>
            <a:ext cx="3252788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3257" y="1120549"/>
            <a:ext cx="70104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Calibri" pitchFamily="34" charset="0"/>
              </a:rPr>
              <a:t>JPHS </a:t>
            </a:r>
            <a:r>
              <a:rPr lang="zh-CN" altLang="en-US" sz="3600" b="1" dirty="0" smtClean="0">
                <a:solidFill>
                  <a:schemeClr val="accent1"/>
                </a:solidFill>
                <a:latin typeface="Calibri" pitchFamily="34" charset="0"/>
              </a:rPr>
              <a:t>在</a:t>
            </a:r>
            <a:r>
              <a:rPr lang="en-US" altLang="zh-CN" sz="3600" b="1" dirty="0" smtClean="0">
                <a:solidFill>
                  <a:schemeClr val="accent1"/>
                </a:solidFill>
                <a:latin typeface="Calibri" pitchFamily="34" charset="0"/>
              </a:rPr>
              <a:t>jpg</a:t>
            </a:r>
            <a:r>
              <a:rPr lang="zh-CN" altLang="en-US" sz="3600" b="1" dirty="0" smtClean="0">
                <a:solidFill>
                  <a:schemeClr val="accent1"/>
                </a:solidFill>
                <a:latin typeface="Calibri" pitchFamily="34" charset="0"/>
              </a:rPr>
              <a:t>图片中隐藏信息</a:t>
            </a:r>
            <a:endParaRPr lang="zh-CN" altLang="en-US" sz="36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1850" y="1238250"/>
            <a:ext cx="54483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5667</TotalTime>
  <Words>620</Words>
  <Application>Microsoft Office PowerPoint</Application>
  <PresentationFormat>自定义</PresentationFormat>
  <Paragraphs>126</Paragraphs>
  <Slides>28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包裹</vt:lpstr>
      <vt:lpstr>幻灯片 1</vt:lpstr>
      <vt:lpstr>幻灯片 2</vt:lpstr>
      <vt:lpstr>图片的数据</vt:lpstr>
      <vt:lpstr>文件头与文件结束</vt:lpstr>
      <vt:lpstr>图片数据的点阵</vt:lpstr>
      <vt:lpstr>幻灯片 6</vt:lpstr>
      <vt:lpstr>LSB</vt:lpstr>
      <vt:lpstr>LSB中的其他形式的信息</vt:lpstr>
      <vt:lpstr>JPHS 在jpg图片中隐藏信息</vt:lpstr>
      <vt:lpstr>Png 数据块</vt:lpstr>
      <vt:lpstr>检查PNG与pngcheck</vt:lpstr>
      <vt:lpstr>pngcheck</vt:lpstr>
      <vt:lpstr>pngcheck</vt:lpstr>
      <vt:lpstr>Exif</vt:lpstr>
      <vt:lpstr>Gif 帧 分解</vt:lpstr>
      <vt:lpstr>图片（PNG）的参数（宽、高）</vt:lpstr>
      <vt:lpstr>图片的倒序存储</vt:lpstr>
      <vt:lpstr>文件追加……</vt:lpstr>
      <vt:lpstr>一些工具</vt:lpstr>
      <vt:lpstr>编程实现图片的自定义</vt:lpstr>
      <vt:lpstr>PIL 的利用基础 （1）通道</vt:lpstr>
      <vt:lpstr>PIL 的利用基础 （2）模式</vt:lpstr>
      <vt:lpstr>PIL 的利用基础  (3) 图像尺寸</vt:lpstr>
      <vt:lpstr>PIL 的利用基础  (4) 图像格式</vt:lpstr>
      <vt:lpstr>PIL 的利用基础   (5)image 的方法</vt:lpstr>
      <vt:lpstr>PIL 的利用基础   (6)image 的方法</vt:lpstr>
      <vt:lpstr>PIL 的利用基础  (案例）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1088</cp:revision>
  <dcterms:created xsi:type="dcterms:W3CDTF">2018-12-27T05:32:02Z</dcterms:created>
  <dcterms:modified xsi:type="dcterms:W3CDTF">2022-04-02T03:09:48Z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